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94" r:id="rId3"/>
    <p:sldId id="296" r:id="rId4"/>
    <p:sldId id="297" r:id="rId5"/>
    <p:sldId id="298" r:id="rId6"/>
    <p:sldId id="299" r:id="rId7"/>
    <p:sldId id="300" r:id="rId8"/>
    <p:sldId id="302" r:id="rId9"/>
    <p:sldId id="303" r:id="rId10"/>
    <p:sldId id="308" r:id="rId11"/>
    <p:sldId id="304" r:id="rId12"/>
    <p:sldId id="305" r:id="rId13"/>
    <p:sldId id="306" r:id="rId14"/>
    <p:sldId id="307" r:id="rId15"/>
    <p:sldId id="309"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3/18/2013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3/18/2013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371600"/>
            <a:ext cx="8229600" cy="1828800"/>
          </a:xfrm>
        </p:spPr>
        <p:txBody>
          <a:bodyPr/>
          <a:lstStyle/>
          <a:p>
            <a:r>
              <a:rPr lang="en-CA" dirty="0" smtClean="0">
                <a:solidFill>
                  <a:srgbClr val="FF0000"/>
                </a:solidFill>
              </a:rPr>
              <a:t>History 336</a:t>
            </a:r>
            <a:endParaRPr lang="en-CA" dirty="0">
              <a:solidFill>
                <a:srgbClr val="FF0000"/>
              </a:solidFill>
            </a:endParaRPr>
          </a:p>
        </p:txBody>
      </p:sp>
      <p:sp>
        <p:nvSpPr>
          <p:cNvPr id="3" name="Subtitle 2"/>
          <p:cNvSpPr>
            <a:spLocks noGrp="1"/>
          </p:cNvSpPr>
          <p:nvPr>
            <p:ph type="subTitle" idx="1"/>
          </p:nvPr>
        </p:nvSpPr>
        <p:spPr>
          <a:xfrm>
            <a:off x="990600" y="4267200"/>
            <a:ext cx="7543800" cy="1600200"/>
          </a:xfrm>
        </p:spPr>
        <p:txBody>
          <a:bodyPr/>
          <a:lstStyle/>
          <a:p>
            <a:r>
              <a:rPr lang="en-CA" dirty="0" smtClean="0">
                <a:solidFill>
                  <a:srgbClr val="FFFF00"/>
                </a:solidFill>
              </a:rPr>
              <a:t>Ideas and Society in Early Modern Europe:</a:t>
            </a:r>
          </a:p>
          <a:p>
            <a:r>
              <a:rPr lang="en-CA" dirty="0" smtClean="0">
                <a:solidFill>
                  <a:srgbClr val="FFFF00"/>
                </a:solidFill>
              </a:rPr>
              <a:t>The Debate about Gender and Identity</a:t>
            </a:r>
            <a:endParaRPr lang="en-CA" dirty="0">
              <a:solidFill>
                <a:srgbClr val="FFFF00"/>
              </a:solidFill>
            </a:endParaRPr>
          </a:p>
        </p:txBody>
      </p:sp>
    </p:spTree>
    <p:extLst>
      <p:ext uri="{BB962C8B-B14F-4D97-AF65-F5344CB8AC3E}">
        <p14:creationId xmlns:p14="http://schemas.microsoft.com/office/powerpoint/2010/main" val="2701954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a:bodyPr>
          <a:lstStyle/>
          <a:p>
            <a:r>
              <a:rPr lang="en-CA" sz="3200" i="1" dirty="0" smtClean="0"/>
              <a:t>Equality of the Two Sexes</a:t>
            </a:r>
            <a:endParaRPr lang="en-CA" sz="3200" i="1" dirty="0"/>
          </a:p>
        </p:txBody>
      </p:sp>
      <p:sp>
        <p:nvSpPr>
          <p:cNvPr id="3" name="Content Placeholder 2"/>
          <p:cNvSpPr>
            <a:spLocks noGrp="1"/>
          </p:cNvSpPr>
          <p:nvPr>
            <p:ph idx="1"/>
          </p:nvPr>
        </p:nvSpPr>
        <p:spPr>
          <a:xfrm>
            <a:off x="76200" y="838200"/>
            <a:ext cx="5943600" cy="5715000"/>
          </a:xfrm>
        </p:spPr>
        <p:txBody>
          <a:bodyPr>
            <a:normAutofit/>
          </a:bodyPr>
          <a:lstStyle/>
          <a:p>
            <a:r>
              <a:rPr lang="en-CA" dirty="0" smtClean="0"/>
              <a:t>disenfranchisement of the “Ancients” (pp. 73, 76, 117), philosophers (117-20), poets and orators (73-74)</a:t>
            </a:r>
            <a:endParaRPr lang="en-CA" dirty="0"/>
          </a:p>
        </p:txBody>
      </p:sp>
    </p:spTree>
    <p:extLst>
      <p:ext uri="{BB962C8B-B14F-4D97-AF65-F5344CB8AC3E}">
        <p14:creationId xmlns:p14="http://schemas.microsoft.com/office/powerpoint/2010/main" val="3602586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a:bodyPr>
          <a:lstStyle/>
          <a:p>
            <a:r>
              <a:rPr lang="en-CA" sz="3200" i="1" dirty="0" smtClean="0"/>
              <a:t>Equality of the Two Sexes</a:t>
            </a:r>
            <a:endParaRPr lang="en-CA" sz="3200" i="1" dirty="0"/>
          </a:p>
        </p:txBody>
      </p:sp>
      <p:sp>
        <p:nvSpPr>
          <p:cNvPr id="3" name="Content Placeholder 2"/>
          <p:cNvSpPr>
            <a:spLocks noGrp="1"/>
          </p:cNvSpPr>
          <p:nvPr>
            <p:ph idx="1"/>
          </p:nvPr>
        </p:nvSpPr>
        <p:spPr>
          <a:xfrm>
            <a:off x="76200" y="914400"/>
            <a:ext cx="5943600" cy="5867400"/>
          </a:xfrm>
        </p:spPr>
        <p:txBody>
          <a:bodyPr>
            <a:normAutofit lnSpcReduction="10000"/>
          </a:bodyPr>
          <a:lstStyle/>
          <a:p>
            <a:r>
              <a:rPr lang="en-CA" dirty="0" smtClean="0"/>
              <a:t>“God desired to produce human beings dependent upon each other through the intercourse of two people. For this purpose he created two bodies different from each other. Each was perfect in its own way: both are presently constituted as they were ordained, and all those features that characterize their specificity should be seen as an integral part of their perfection. There is absolutely no reason to think that women are not as perfect as men” (p. 104).</a:t>
            </a:r>
            <a:endParaRPr lang="en-CA" dirty="0"/>
          </a:p>
        </p:txBody>
      </p:sp>
    </p:spTree>
    <p:extLst>
      <p:ext uri="{BB962C8B-B14F-4D97-AF65-F5344CB8AC3E}">
        <p14:creationId xmlns:p14="http://schemas.microsoft.com/office/powerpoint/2010/main" val="1103633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a:bodyPr>
          <a:lstStyle/>
          <a:p>
            <a:r>
              <a:rPr lang="en-CA" sz="3200" i="1" dirty="0" smtClean="0"/>
              <a:t>Equality of the Two Sexes</a:t>
            </a:r>
            <a:endParaRPr lang="en-CA" sz="3200" i="1" dirty="0"/>
          </a:p>
        </p:txBody>
      </p:sp>
      <p:sp>
        <p:nvSpPr>
          <p:cNvPr id="3" name="Content Placeholder 2"/>
          <p:cNvSpPr>
            <a:spLocks noGrp="1"/>
          </p:cNvSpPr>
          <p:nvPr>
            <p:ph idx="1"/>
          </p:nvPr>
        </p:nvSpPr>
        <p:spPr>
          <a:xfrm>
            <a:off x="76200" y="914400"/>
            <a:ext cx="5562600" cy="5867400"/>
          </a:xfrm>
        </p:spPr>
        <p:txBody>
          <a:bodyPr>
            <a:normAutofit/>
          </a:bodyPr>
          <a:lstStyle/>
          <a:p>
            <a:r>
              <a:rPr lang="en-CA" dirty="0" smtClean="0"/>
              <a:t>“If we want to make fun of a man for having too little courage, resolution, and firmness, we call him effeminate, as if we mean to say that he is as weak and feeble as a woman. On the other hand, if we mean to praise a woman who has extraordinary courage, strength, or intelligence, we say that she is manly” (p. 106).</a:t>
            </a:r>
            <a:endParaRPr lang="en-CA" dirty="0"/>
          </a:p>
        </p:txBody>
      </p:sp>
    </p:spTree>
    <p:extLst>
      <p:ext uri="{BB962C8B-B14F-4D97-AF65-F5344CB8AC3E}">
        <p14:creationId xmlns:p14="http://schemas.microsoft.com/office/powerpoint/2010/main" val="224604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a:bodyPr>
          <a:lstStyle/>
          <a:p>
            <a:r>
              <a:rPr lang="en-CA" sz="3200" i="1" dirty="0" smtClean="0"/>
              <a:t>Equality of the Two Sexes</a:t>
            </a:r>
            <a:endParaRPr lang="en-CA" sz="3200" i="1" dirty="0"/>
          </a:p>
        </p:txBody>
      </p:sp>
      <p:sp>
        <p:nvSpPr>
          <p:cNvPr id="3" name="Content Placeholder 2"/>
          <p:cNvSpPr>
            <a:spLocks noGrp="1"/>
          </p:cNvSpPr>
          <p:nvPr>
            <p:ph idx="1"/>
          </p:nvPr>
        </p:nvSpPr>
        <p:spPr>
          <a:xfrm>
            <a:off x="76200" y="914400"/>
            <a:ext cx="5562600" cy="5867400"/>
          </a:xfrm>
        </p:spPr>
        <p:txBody>
          <a:bodyPr>
            <a:normAutofit/>
          </a:bodyPr>
          <a:lstStyle/>
          <a:p>
            <a:r>
              <a:rPr lang="en-CA" dirty="0" smtClean="0"/>
              <a:t>Strategy</a:t>
            </a:r>
          </a:p>
          <a:p>
            <a:pPr lvl="1"/>
            <a:r>
              <a:rPr lang="en-CA" sz="2800" dirty="0" err="1" smtClean="0"/>
              <a:t>Poullain</a:t>
            </a:r>
            <a:r>
              <a:rPr lang="en-CA" sz="2800" dirty="0" smtClean="0"/>
              <a:t> gave his treatise a twofold structure: the demolition of prejudice in popular opinion and the refutation of intellectual arguments against women’s equality with men.</a:t>
            </a:r>
          </a:p>
          <a:p>
            <a:pPr lvl="1"/>
            <a:r>
              <a:rPr lang="en-CA" sz="2800" dirty="0" smtClean="0"/>
              <a:t>What can we say about </a:t>
            </a:r>
            <a:r>
              <a:rPr lang="en-CA" sz="2800" dirty="0" err="1" smtClean="0"/>
              <a:t>Poullain’s</a:t>
            </a:r>
            <a:r>
              <a:rPr lang="en-CA" sz="2800" dirty="0" smtClean="0"/>
              <a:t> strategy when we compare it with </a:t>
            </a:r>
            <a:r>
              <a:rPr lang="en-CA" sz="2800" dirty="0" err="1" smtClean="0"/>
              <a:t>Vives</a:t>
            </a:r>
            <a:r>
              <a:rPr lang="en-CA" sz="2800" dirty="0" smtClean="0"/>
              <a:t>, </a:t>
            </a:r>
            <a:r>
              <a:rPr lang="en-CA" sz="2800" dirty="0" err="1" smtClean="0"/>
              <a:t>Marinella</a:t>
            </a:r>
            <a:r>
              <a:rPr lang="en-CA" sz="2800" dirty="0" smtClean="0"/>
              <a:t>, and </a:t>
            </a:r>
            <a:r>
              <a:rPr lang="en-CA" sz="2800" dirty="0" err="1" smtClean="0"/>
              <a:t>Suchon</a:t>
            </a:r>
            <a:r>
              <a:rPr lang="en-CA" sz="2800" dirty="0" smtClean="0"/>
              <a:t>?</a:t>
            </a:r>
            <a:endParaRPr lang="en-CA" sz="2800" dirty="0"/>
          </a:p>
        </p:txBody>
      </p:sp>
    </p:spTree>
    <p:extLst>
      <p:ext uri="{BB962C8B-B14F-4D97-AF65-F5344CB8AC3E}">
        <p14:creationId xmlns:p14="http://schemas.microsoft.com/office/powerpoint/2010/main" val="1776693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a:bodyPr>
          <a:lstStyle/>
          <a:p>
            <a:r>
              <a:rPr lang="en-CA" sz="3200" i="1" dirty="0" smtClean="0"/>
              <a:t>Equality of the Two Sexes</a:t>
            </a:r>
            <a:endParaRPr lang="en-CA" sz="3200" i="1" dirty="0"/>
          </a:p>
        </p:txBody>
      </p:sp>
      <p:sp>
        <p:nvSpPr>
          <p:cNvPr id="3" name="Content Placeholder 2"/>
          <p:cNvSpPr>
            <a:spLocks noGrp="1"/>
          </p:cNvSpPr>
          <p:nvPr>
            <p:ph idx="1"/>
          </p:nvPr>
        </p:nvSpPr>
        <p:spPr>
          <a:xfrm>
            <a:off x="76200" y="914400"/>
            <a:ext cx="5562600" cy="5867400"/>
          </a:xfrm>
        </p:spPr>
        <p:txBody>
          <a:bodyPr>
            <a:normAutofit/>
          </a:bodyPr>
          <a:lstStyle/>
          <a:p>
            <a:r>
              <a:rPr lang="en-CA" dirty="0" smtClean="0"/>
              <a:t>Equality</a:t>
            </a:r>
          </a:p>
          <a:p>
            <a:pPr lvl="1"/>
            <a:r>
              <a:rPr lang="en-CA" dirty="0" smtClean="0"/>
              <a:t>Is </a:t>
            </a:r>
            <a:r>
              <a:rPr lang="en-CA" dirty="0" err="1" smtClean="0"/>
              <a:t>Poullain’s</a:t>
            </a:r>
            <a:r>
              <a:rPr lang="en-CA" dirty="0" smtClean="0"/>
              <a:t> treatise an assertion of women’s equality with men? Consider pp. 62, 65-72, 100-10, 107-108.</a:t>
            </a:r>
          </a:p>
        </p:txBody>
      </p:sp>
    </p:spTree>
    <p:extLst>
      <p:ext uri="{BB962C8B-B14F-4D97-AF65-F5344CB8AC3E}">
        <p14:creationId xmlns:p14="http://schemas.microsoft.com/office/powerpoint/2010/main" val="2556924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CA" sz="3200" dirty="0" smtClean="0"/>
              <a:t>Of current interest</a:t>
            </a:r>
            <a:endParaRPr lang="en-CA" sz="3200" dirty="0"/>
          </a:p>
        </p:txBody>
      </p:sp>
      <p:sp>
        <p:nvSpPr>
          <p:cNvPr id="3" name="Content Placeholder 2"/>
          <p:cNvSpPr>
            <a:spLocks noGrp="1"/>
          </p:cNvSpPr>
          <p:nvPr>
            <p:ph idx="1"/>
          </p:nvPr>
        </p:nvSpPr>
        <p:spPr>
          <a:xfrm>
            <a:off x="457200" y="1600200"/>
            <a:ext cx="8229600" cy="4709160"/>
          </a:xfrm>
        </p:spPr>
        <p:txBody>
          <a:bodyPr/>
          <a:lstStyle/>
          <a:p>
            <a:r>
              <a:rPr lang="en-CA" dirty="0" smtClean="0"/>
              <a:t>CBC Ideas podcast, “The Faces of Eve,” 28 February 2013, available for free download from iTunes store or (I hope) from the CBC Ideas website.</a:t>
            </a:r>
            <a:endParaRPr lang="en-CA" dirty="0"/>
          </a:p>
        </p:txBody>
      </p:sp>
    </p:spTree>
    <p:extLst>
      <p:ext uri="{BB962C8B-B14F-4D97-AF65-F5344CB8AC3E}">
        <p14:creationId xmlns:p14="http://schemas.microsoft.com/office/powerpoint/2010/main" val="5285257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762000"/>
          </a:xfrm>
        </p:spPr>
        <p:txBody>
          <a:bodyPr>
            <a:noAutofit/>
          </a:bodyPr>
          <a:lstStyle/>
          <a:p>
            <a:r>
              <a:rPr lang="en-CA" sz="2800" dirty="0" smtClean="0"/>
              <a:t>Questions to consider for the rest of the course</a:t>
            </a:r>
            <a:endParaRPr lang="en-CA" sz="2800" dirty="0"/>
          </a:p>
        </p:txBody>
      </p:sp>
      <p:sp>
        <p:nvSpPr>
          <p:cNvPr id="3" name="Content Placeholder 2"/>
          <p:cNvSpPr>
            <a:spLocks noGrp="1"/>
          </p:cNvSpPr>
          <p:nvPr>
            <p:ph idx="1"/>
          </p:nvPr>
        </p:nvSpPr>
        <p:spPr>
          <a:xfrm>
            <a:off x="457200" y="990600"/>
            <a:ext cx="8229600" cy="5486400"/>
          </a:xfrm>
        </p:spPr>
        <p:txBody>
          <a:bodyPr>
            <a:normAutofit fontScale="92500" lnSpcReduction="10000"/>
          </a:bodyPr>
          <a:lstStyle/>
          <a:p>
            <a:pPr marL="651510" indent="-514350">
              <a:buFont typeface="+mj-lt"/>
              <a:buAutoNum type="arabicPeriod"/>
            </a:pPr>
            <a:r>
              <a:rPr lang="en-CA" dirty="0" smtClean="0"/>
              <a:t>What passages strike you as historically significant?  Mark them and write them down.</a:t>
            </a:r>
          </a:p>
          <a:p>
            <a:pPr marL="651510" indent="-514350">
              <a:buFont typeface="+mj-lt"/>
              <a:buAutoNum type="arabicPeriod"/>
            </a:pPr>
            <a:r>
              <a:rPr lang="en-CA" dirty="0" smtClean="0"/>
              <a:t>What positions on women and gender does a given primary source take on women and gender?  How does the author support these positions?</a:t>
            </a:r>
          </a:p>
          <a:p>
            <a:pPr marL="651510" indent="-514350">
              <a:buFont typeface="+mj-lt"/>
              <a:buAutoNum type="arabicPeriod"/>
            </a:pPr>
            <a:r>
              <a:rPr lang="en-CA" dirty="0" smtClean="0"/>
              <a:t>Can you formulate at least one historical question based on the assigned reading to start a larger discussion?</a:t>
            </a:r>
          </a:p>
          <a:p>
            <a:pPr marL="651510" indent="-514350">
              <a:buFont typeface="+mj-lt"/>
              <a:buAutoNum type="arabicPeriod"/>
            </a:pPr>
            <a:r>
              <a:rPr lang="en-CA" dirty="0" smtClean="0"/>
              <a:t>Can you find a few secondary sources (and other primary sources) by using the library catalogue and databases that will help you answer your historical question?</a:t>
            </a:r>
          </a:p>
          <a:p>
            <a:pPr marL="651510" indent="-514350">
              <a:buFont typeface="+mj-lt"/>
              <a:buAutoNum type="arabicPeriod"/>
            </a:pPr>
            <a:r>
              <a:rPr lang="en-CA" dirty="0" smtClean="0"/>
              <a:t>Can you think of any current news stories that relate to women and gender?</a:t>
            </a:r>
          </a:p>
          <a:p>
            <a:pPr marL="651510" indent="-514350">
              <a:buFont typeface="+mj-lt"/>
              <a:buAutoNum type="arabicPeriod"/>
            </a:pPr>
            <a:endParaRPr lang="en-CA" dirty="0"/>
          </a:p>
        </p:txBody>
      </p:sp>
    </p:spTree>
    <p:extLst>
      <p:ext uri="{BB962C8B-B14F-4D97-AF65-F5344CB8AC3E}">
        <p14:creationId xmlns:p14="http://schemas.microsoft.com/office/powerpoint/2010/main" val="36348454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9010461" cy="990600"/>
          </a:xfrm>
        </p:spPr>
        <p:txBody>
          <a:bodyPr>
            <a:normAutofit fontScale="90000"/>
          </a:bodyPr>
          <a:lstStyle/>
          <a:p>
            <a:r>
              <a:rPr lang="en-CA" sz="3200" dirty="0" smtClean="0"/>
              <a:t>François </a:t>
            </a:r>
            <a:r>
              <a:rPr lang="en-CA" sz="3200" dirty="0" err="1" smtClean="0"/>
              <a:t>Poullain</a:t>
            </a:r>
            <a:r>
              <a:rPr lang="en-CA" sz="3200" dirty="0" smtClean="0"/>
              <a:t> de la </a:t>
            </a:r>
            <a:r>
              <a:rPr lang="en-CA" sz="3200" dirty="0" err="1" smtClean="0"/>
              <a:t>Barre</a:t>
            </a:r>
            <a:r>
              <a:rPr lang="en-CA" sz="3200" dirty="0" smtClean="0"/>
              <a:t>:  Historical Context</a:t>
            </a:r>
            <a:endParaRPr lang="en-CA" sz="3200" dirty="0"/>
          </a:p>
        </p:txBody>
      </p:sp>
      <p:sp>
        <p:nvSpPr>
          <p:cNvPr id="3" name="Content Placeholder 2"/>
          <p:cNvSpPr>
            <a:spLocks noGrp="1"/>
          </p:cNvSpPr>
          <p:nvPr>
            <p:ph idx="1"/>
          </p:nvPr>
        </p:nvSpPr>
        <p:spPr>
          <a:xfrm>
            <a:off x="152400" y="1219200"/>
            <a:ext cx="5181600" cy="5334000"/>
          </a:xfrm>
        </p:spPr>
        <p:txBody>
          <a:bodyPr>
            <a:normAutofit/>
          </a:bodyPr>
          <a:lstStyle/>
          <a:p>
            <a:r>
              <a:rPr lang="en-CA" dirty="0" smtClean="0"/>
              <a:t>Seventeenth-century France</a:t>
            </a:r>
          </a:p>
          <a:p>
            <a:pPr lvl="1"/>
            <a:r>
              <a:rPr lang="en-CA" dirty="0" smtClean="0"/>
              <a:t>state’s role in culture: academies</a:t>
            </a:r>
          </a:p>
          <a:p>
            <a:pPr lvl="2"/>
            <a:r>
              <a:rPr lang="en-CA" sz="2400" dirty="0" err="1" smtClean="0"/>
              <a:t>Académie</a:t>
            </a:r>
            <a:r>
              <a:rPr lang="en-CA" sz="2400" dirty="0" smtClean="0"/>
              <a:t> </a:t>
            </a:r>
            <a:r>
              <a:rPr lang="en-CA" sz="2400" dirty="0" err="1" smtClean="0"/>
              <a:t>Française</a:t>
            </a:r>
            <a:r>
              <a:rPr lang="en-CA" sz="2400" dirty="0" smtClean="0"/>
              <a:t> (1635): (p. 86)</a:t>
            </a:r>
          </a:p>
          <a:p>
            <a:pPr lvl="2"/>
            <a:r>
              <a:rPr lang="en-CA" sz="2400" dirty="0" smtClean="0"/>
              <a:t>some academies established by </a:t>
            </a:r>
            <a:r>
              <a:rPr lang="en-CA" sz="2400" b="1" dirty="0" smtClean="0"/>
              <a:t>Louis XIV </a:t>
            </a:r>
            <a:r>
              <a:rPr lang="en-CA" sz="2400" dirty="0" smtClean="0"/>
              <a:t>(1643-1715): Dance (1661), Science (1666), Music (1669), Architecture (1671);  (p. 59)</a:t>
            </a:r>
          </a:p>
          <a:p>
            <a:pPr lvl="2"/>
            <a:r>
              <a:rPr lang="en-CA" sz="2400" dirty="0" smtClean="0"/>
              <a:t>“a stricter adherence to social conformity” (p. 3)</a:t>
            </a:r>
          </a:p>
        </p:txBody>
      </p:sp>
    </p:spTree>
    <p:extLst>
      <p:ext uri="{BB962C8B-B14F-4D97-AF65-F5344CB8AC3E}">
        <p14:creationId xmlns:p14="http://schemas.microsoft.com/office/powerpoint/2010/main" val="1153811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9010461" cy="990600"/>
          </a:xfrm>
        </p:spPr>
        <p:txBody>
          <a:bodyPr>
            <a:normAutofit fontScale="90000"/>
          </a:bodyPr>
          <a:lstStyle/>
          <a:p>
            <a:r>
              <a:rPr lang="en-CA" sz="3200" dirty="0" smtClean="0"/>
              <a:t>François </a:t>
            </a:r>
            <a:r>
              <a:rPr lang="en-CA" sz="3200" dirty="0" err="1" smtClean="0"/>
              <a:t>Poullain</a:t>
            </a:r>
            <a:r>
              <a:rPr lang="en-CA" sz="3200" dirty="0" smtClean="0"/>
              <a:t> de la </a:t>
            </a:r>
            <a:r>
              <a:rPr lang="en-CA" sz="3200" dirty="0" err="1" smtClean="0"/>
              <a:t>Barre</a:t>
            </a:r>
            <a:r>
              <a:rPr lang="en-CA" sz="3200" dirty="0" smtClean="0"/>
              <a:t>:  Historical Context</a:t>
            </a:r>
            <a:endParaRPr lang="en-CA" sz="3200" dirty="0"/>
          </a:p>
        </p:txBody>
      </p:sp>
      <p:sp>
        <p:nvSpPr>
          <p:cNvPr id="3" name="Content Placeholder 2"/>
          <p:cNvSpPr>
            <a:spLocks noGrp="1"/>
          </p:cNvSpPr>
          <p:nvPr>
            <p:ph idx="1"/>
          </p:nvPr>
        </p:nvSpPr>
        <p:spPr>
          <a:xfrm>
            <a:off x="152400" y="1219200"/>
            <a:ext cx="5029200" cy="5334000"/>
          </a:xfrm>
        </p:spPr>
        <p:txBody>
          <a:bodyPr>
            <a:normAutofit/>
          </a:bodyPr>
          <a:lstStyle/>
          <a:p>
            <a:r>
              <a:rPr lang="en-CA" dirty="0" smtClean="0"/>
              <a:t>Women in seventeenth-century France</a:t>
            </a:r>
          </a:p>
          <a:p>
            <a:pPr lvl="1"/>
            <a:r>
              <a:rPr lang="en-CA" dirty="0" smtClean="0"/>
              <a:t>education in convent schools: </a:t>
            </a:r>
            <a:r>
              <a:rPr lang="en-CA" dirty="0" err="1" smtClean="0"/>
              <a:t>Ursulines</a:t>
            </a:r>
            <a:endParaRPr lang="en-CA" dirty="0" smtClean="0"/>
          </a:p>
          <a:p>
            <a:pPr lvl="1"/>
            <a:r>
              <a:rPr lang="en-CA" dirty="0" smtClean="0"/>
              <a:t>charitable work: Daughters of Charity (pp. 69, 70)</a:t>
            </a:r>
          </a:p>
          <a:p>
            <a:pPr lvl="1"/>
            <a:r>
              <a:rPr lang="en-CA" dirty="0" smtClean="0"/>
              <a:t>Molière</a:t>
            </a:r>
          </a:p>
          <a:p>
            <a:pPr lvl="2"/>
            <a:r>
              <a:rPr lang="en-CA" sz="2400" i="1" dirty="0" smtClean="0"/>
              <a:t>Les </a:t>
            </a:r>
            <a:r>
              <a:rPr lang="en-CA" sz="2400" i="1" dirty="0" err="1" smtClean="0"/>
              <a:t>précieuses</a:t>
            </a:r>
            <a:r>
              <a:rPr lang="en-CA" sz="2400" i="1" dirty="0" smtClean="0"/>
              <a:t> ridicules </a:t>
            </a:r>
            <a:r>
              <a:rPr lang="en-CA" sz="2400" dirty="0" smtClean="0"/>
              <a:t>(1659)  </a:t>
            </a:r>
          </a:p>
          <a:p>
            <a:pPr lvl="2"/>
            <a:r>
              <a:rPr lang="en-CA" sz="2400" i="1" dirty="0" smtClean="0"/>
              <a:t>Les femmes </a:t>
            </a:r>
            <a:r>
              <a:rPr lang="en-CA" sz="2400" i="1" dirty="0" err="1" smtClean="0"/>
              <a:t>savantes</a:t>
            </a:r>
            <a:r>
              <a:rPr lang="en-CA" sz="2400" dirty="0"/>
              <a:t> </a:t>
            </a:r>
            <a:r>
              <a:rPr lang="en-CA" sz="2400" dirty="0" smtClean="0"/>
              <a:t>(1672) = </a:t>
            </a:r>
            <a:r>
              <a:rPr lang="en-CA" sz="2400" i="1" dirty="0" smtClean="0"/>
              <a:t>The Learned Ladies</a:t>
            </a:r>
            <a:endParaRPr lang="en-CA" sz="2400" dirty="0" smtClean="0"/>
          </a:p>
        </p:txBody>
      </p:sp>
    </p:spTree>
    <p:extLst>
      <p:ext uri="{BB962C8B-B14F-4D97-AF65-F5344CB8AC3E}">
        <p14:creationId xmlns:p14="http://schemas.microsoft.com/office/powerpoint/2010/main" val="3088064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9010461" cy="990600"/>
          </a:xfrm>
        </p:spPr>
        <p:txBody>
          <a:bodyPr>
            <a:normAutofit fontScale="90000"/>
          </a:bodyPr>
          <a:lstStyle/>
          <a:p>
            <a:r>
              <a:rPr lang="en-CA" sz="3200" dirty="0" smtClean="0"/>
              <a:t>François </a:t>
            </a:r>
            <a:r>
              <a:rPr lang="en-CA" sz="3200" dirty="0" err="1" smtClean="0"/>
              <a:t>Poullain</a:t>
            </a:r>
            <a:r>
              <a:rPr lang="en-CA" sz="3200" dirty="0" smtClean="0"/>
              <a:t> de la </a:t>
            </a:r>
            <a:r>
              <a:rPr lang="en-CA" sz="3200" dirty="0" err="1" smtClean="0"/>
              <a:t>Barre</a:t>
            </a:r>
            <a:r>
              <a:rPr lang="en-CA" sz="3200" dirty="0" smtClean="0"/>
              <a:t>:  Historical Context</a:t>
            </a:r>
            <a:endParaRPr lang="en-CA" sz="3200" dirty="0"/>
          </a:p>
        </p:txBody>
      </p:sp>
      <p:sp>
        <p:nvSpPr>
          <p:cNvPr id="3" name="Content Placeholder 2"/>
          <p:cNvSpPr>
            <a:spLocks noGrp="1"/>
          </p:cNvSpPr>
          <p:nvPr>
            <p:ph idx="1"/>
          </p:nvPr>
        </p:nvSpPr>
        <p:spPr>
          <a:xfrm>
            <a:off x="152400" y="1219200"/>
            <a:ext cx="5029200" cy="5334000"/>
          </a:xfrm>
        </p:spPr>
        <p:txBody>
          <a:bodyPr>
            <a:normAutofit/>
          </a:bodyPr>
          <a:lstStyle/>
          <a:p>
            <a:r>
              <a:rPr lang="en-CA" dirty="0" smtClean="0"/>
              <a:t>Women in seventeenth-century France</a:t>
            </a:r>
          </a:p>
          <a:p>
            <a:pPr lvl="1"/>
            <a:r>
              <a:rPr lang="en-CA" dirty="0" smtClean="0"/>
              <a:t>Marie Le Jars de </a:t>
            </a:r>
            <a:r>
              <a:rPr lang="en-CA" dirty="0" err="1" smtClean="0"/>
              <a:t>Gournay</a:t>
            </a:r>
            <a:r>
              <a:rPr lang="en-CA" dirty="0" smtClean="0"/>
              <a:t> (1565-1645), </a:t>
            </a:r>
            <a:r>
              <a:rPr lang="en-CA" i="1" dirty="0" smtClean="0"/>
              <a:t>The Equality of Men and Women</a:t>
            </a:r>
            <a:r>
              <a:rPr lang="en-CA" dirty="0" smtClean="0"/>
              <a:t> (1622)</a:t>
            </a:r>
          </a:p>
        </p:txBody>
      </p:sp>
    </p:spTree>
    <p:extLst>
      <p:ext uri="{BB962C8B-B14F-4D97-AF65-F5344CB8AC3E}">
        <p14:creationId xmlns:p14="http://schemas.microsoft.com/office/powerpoint/2010/main" val="3463242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9010461" cy="990600"/>
          </a:xfrm>
        </p:spPr>
        <p:txBody>
          <a:bodyPr>
            <a:normAutofit fontScale="90000"/>
          </a:bodyPr>
          <a:lstStyle/>
          <a:p>
            <a:r>
              <a:rPr lang="en-CA" sz="3200" dirty="0" smtClean="0"/>
              <a:t>François </a:t>
            </a:r>
            <a:r>
              <a:rPr lang="en-CA" sz="3200" dirty="0" err="1" smtClean="0"/>
              <a:t>Poullain</a:t>
            </a:r>
            <a:r>
              <a:rPr lang="en-CA" sz="3200" dirty="0" smtClean="0"/>
              <a:t> de la </a:t>
            </a:r>
            <a:r>
              <a:rPr lang="en-CA" sz="3200" dirty="0" err="1" smtClean="0"/>
              <a:t>Barre</a:t>
            </a:r>
            <a:r>
              <a:rPr lang="en-CA" sz="3200" dirty="0" smtClean="0"/>
              <a:t>:  Historical Context</a:t>
            </a:r>
            <a:endParaRPr lang="en-CA" sz="3200" dirty="0"/>
          </a:p>
        </p:txBody>
      </p:sp>
      <p:sp>
        <p:nvSpPr>
          <p:cNvPr id="3" name="Content Placeholder 2"/>
          <p:cNvSpPr>
            <a:spLocks noGrp="1"/>
          </p:cNvSpPr>
          <p:nvPr>
            <p:ph idx="1"/>
          </p:nvPr>
        </p:nvSpPr>
        <p:spPr>
          <a:xfrm>
            <a:off x="152400" y="1219200"/>
            <a:ext cx="5181600" cy="5334000"/>
          </a:xfrm>
        </p:spPr>
        <p:txBody>
          <a:bodyPr>
            <a:normAutofit/>
          </a:bodyPr>
          <a:lstStyle/>
          <a:p>
            <a:r>
              <a:rPr lang="en-CA" dirty="0" err="1" smtClean="0"/>
              <a:t>Cartesianism</a:t>
            </a:r>
            <a:endParaRPr lang="en-CA" dirty="0" smtClean="0"/>
          </a:p>
          <a:p>
            <a:pPr lvl="1"/>
            <a:r>
              <a:rPr lang="en-CA" dirty="0" smtClean="0"/>
              <a:t>René Descartes (1596-1650)</a:t>
            </a:r>
          </a:p>
          <a:p>
            <a:pPr lvl="1"/>
            <a:r>
              <a:rPr lang="en-CA" dirty="0" smtClean="0"/>
              <a:t>mechanism (p. 93)</a:t>
            </a:r>
          </a:p>
          <a:p>
            <a:pPr lvl="1"/>
            <a:r>
              <a:rPr lang="en-CA" dirty="0" smtClean="0"/>
              <a:t>dualism: body and soul /mind (pp. 63, 103)</a:t>
            </a:r>
          </a:p>
          <a:p>
            <a:pPr lvl="1"/>
            <a:r>
              <a:rPr lang="en-CA" dirty="0" smtClean="0"/>
              <a:t>epistemology:  “clear and distinct ideas” (pp. 50, 85)</a:t>
            </a:r>
          </a:p>
          <a:p>
            <a:pPr lvl="2"/>
            <a:r>
              <a:rPr lang="en-CA" sz="2400" dirty="0" smtClean="0"/>
              <a:t>rationalism, </a:t>
            </a:r>
            <a:r>
              <a:rPr lang="en-CA" sz="2400" i="1" dirty="0" smtClean="0"/>
              <a:t>cogito ergo sum</a:t>
            </a:r>
            <a:endParaRPr lang="en-CA" sz="2400" dirty="0" smtClean="0"/>
          </a:p>
          <a:p>
            <a:pPr lvl="1"/>
            <a:r>
              <a:rPr lang="en-CA" dirty="0" smtClean="0"/>
              <a:t>challenge to Aristotelian physics: final cause</a:t>
            </a:r>
          </a:p>
        </p:txBody>
      </p:sp>
    </p:spTree>
    <p:extLst>
      <p:ext uri="{BB962C8B-B14F-4D97-AF65-F5344CB8AC3E}">
        <p14:creationId xmlns:p14="http://schemas.microsoft.com/office/powerpoint/2010/main" val="3399564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58060" cy="990600"/>
          </a:xfrm>
        </p:spPr>
        <p:txBody>
          <a:bodyPr>
            <a:normAutofit/>
          </a:bodyPr>
          <a:lstStyle/>
          <a:p>
            <a:r>
              <a:rPr lang="en-CA" sz="3200" dirty="0" smtClean="0"/>
              <a:t>François </a:t>
            </a:r>
            <a:r>
              <a:rPr lang="en-CA" sz="3200" dirty="0" err="1" smtClean="0"/>
              <a:t>Poullain</a:t>
            </a:r>
            <a:r>
              <a:rPr lang="en-CA" sz="3200" dirty="0" smtClean="0"/>
              <a:t> de la </a:t>
            </a:r>
            <a:r>
              <a:rPr lang="en-CA" sz="3200" dirty="0" err="1" smtClean="0"/>
              <a:t>Barre</a:t>
            </a:r>
            <a:r>
              <a:rPr lang="en-CA" sz="3200" dirty="0" smtClean="0"/>
              <a:t> (1647-1723)</a:t>
            </a:r>
            <a:endParaRPr lang="en-CA" sz="3200" dirty="0"/>
          </a:p>
        </p:txBody>
      </p:sp>
      <p:sp>
        <p:nvSpPr>
          <p:cNvPr id="3" name="Content Placeholder 2"/>
          <p:cNvSpPr>
            <a:spLocks noGrp="1"/>
          </p:cNvSpPr>
          <p:nvPr>
            <p:ph idx="1"/>
          </p:nvPr>
        </p:nvSpPr>
        <p:spPr>
          <a:xfrm>
            <a:off x="152400" y="990600"/>
            <a:ext cx="5181600" cy="5562600"/>
          </a:xfrm>
        </p:spPr>
        <p:txBody>
          <a:bodyPr>
            <a:normAutofit lnSpcReduction="10000"/>
          </a:bodyPr>
          <a:lstStyle/>
          <a:p>
            <a:r>
              <a:rPr lang="en-CA" dirty="0" smtClean="0"/>
              <a:t>born in Paris</a:t>
            </a:r>
          </a:p>
          <a:p>
            <a:r>
              <a:rPr lang="en-CA" dirty="0" smtClean="0"/>
              <a:t>studied theology for the priesthood, Sorbonne</a:t>
            </a:r>
          </a:p>
          <a:p>
            <a:r>
              <a:rPr lang="en-CA" dirty="0" smtClean="0"/>
              <a:t>encountered Cartesian philosophy, 1660s</a:t>
            </a:r>
          </a:p>
          <a:p>
            <a:r>
              <a:rPr lang="en-CA" dirty="0" smtClean="0"/>
              <a:t>ordained a priest by 1679</a:t>
            </a:r>
          </a:p>
          <a:p>
            <a:r>
              <a:rPr lang="en-CA" dirty="0" smtClean="0"/>
              <a:t>served in parishes 1681-1685</a:t>
            </a:r>
          </a:p>
          <a:p>
            <a:r>
              <a:rPr lang="en-CA" dirty="0" smtClean="0"/>
              <a:t>settled in Protestant Geneva, 1688</a:t>
            </a:r>
          </a:p>
          <a:p>
            <a:r>
              <a:rPr lang="en-CA" dirty="0" smtClean="0"/>
              <a:t>an unreliable Protestant (pp. 18-19)</a:t>
            </a:r>
          </a:p>
          <a:p>
            <a:endParaRPr lang="en-CA" dirty="0" smtClean="0"/>
          </a:p>
        </p:txBody>
      </p:sp>
    </p:spTree>
    <p:extLst>
      <p:ext uri="{BB962C8B-B14F-4D97-AF65-F5344CB8AC3E}">
        <p14:creationId xmlns:p14="http://schemas.microsoft.com/office/powerpoint/2010/main" val="3691146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58060" cy="990600"/>
          </a:xfrm>
        </p:spPr>
        <p:txBody>
          <a:bodyPr>
            <a:normAutofit/>
          </a:bodyPr>
          <a:lstStyle/>
          <a:p>
            <a:r>
              <a:rPr lang="en-CA" sz="3200" dirty="0" smtClean="0"/>
              <a:t>François </a:t>
            </a:r>
            <a:r>
              <a:rPr lang="en-CA" sz="3200" dirty="0" err="1" smtClean="0"/>
              <a:t>Poullain</a:t>
            </a:r>
            <a:r>
              <a:rPr lang="en-CA" sz="3200" dirty="0" smtClean="0"/>
              <a:t> de la </a:t>
            </a:r>
            <a:r>
              <a:rPr lang="en-CA" sz="3200" dirty="0" err="1" smtClean="0"/>
              <a:t>Barre</a:t>
            </a:r>
            <a:r>
              <a:rPr lang="en-CA" sz="3200" dirty="0" smtClean="0"/>
              <a:t> (1647-1723)</a:t>
            </a:r>
            <a:endParaRPr lang="en-CA" sz="3200" dirty="0"/>
          </a:p>
        </p:txBody>
      </p:sp>
      <p:sp>
        <p:nvSpPr>
          <p:cNvPr id="3" name="Content Placeholder 2"/>
          <p:cNvSpPr>
            <a:spLocks noGrp="1"/>
          </p:cNvSpPr>
          <p:nvPr>
            <p:ph idx="1"/>
          </p:nvPr>
        </p:nvSpPr>
        <p:spPr>
          <a:xfrm>
            <a:off x="152400" y="990600"/>
            <a:ext cx="5181600" cy="5562600"/>
          </a:xfrm>
        </p:spPr>
        <p:txBody>
          <a:bodyPr>
            <a:normAutofit/>
          </a:bodyPr>
          <a:lstStyle/>
          <a:p>
            <a:r>
              <a:rPr lang="en-CA" dirty="0" smtClean="0"/>
              <a:t>Writings</a:t>
            </a:r>
          </a:p>
          <a:p>
            <a:pPr lvl="1"/>
            <a:r>
              <a:rPr lang="en-CA" i="1" dirty="0" smtClean="0"/>
              <a:t>Equality of the Two Sexes</a:t>
            </a:r>
            <a:r>
              <a:rPr lang="en-CA" dirty="0" smtClean="0"/>
              <a:t> (1673)</a:t>
            </a:r>
          </a:p>
          <a:p>
            <a:pPr lvl="2"/>
            <a:r>
              <a:rPr lang="en-CA" sz="2400" dirty="0" smtClean="0"/>
              <a:t>reaction to Molière’s </a:t>
            </a:r>
            <a:r>
              <a:rPr lang="en-CA" sz="2400" i="1" dirty="0" smtClean="0"/>
              <a:t>Femmes </a:t>
            </a:r>
            <a:r>
              <a:rPr lang="en-CA" sz="2400" i="1" dirty="0" err="1" smtClean="0"/>
              <a:t>savantes</a:t>
            </a:r>
            <a:r>
              <a:rPr lang="en-CA" sz="2400" dirty="0" smtClean="0"/>
              <a:t> (1672)?</a:t>
            </a:r>
          </a:p>
          <a:p>
            <a:pPr lvl="2"/>
            <a:r>
              <a:rPr lang="en-CA" sz="2400" dirty="0" smtClean="0"/>
              <a:t>English translation: </a:t>
            </a:r>
            <a:r>
              <a:rPr lang="en-CA" sz="2400" i="1" dirty="0" smtClean="0"/>
              <a:t>The Woman as Good as the Man</a:t>
            </a:r>
            <a:r>
              <a:rPr lang="en-CA" sz="2400" dirty="0" smtClean="0"/>
              <a:t> (1677)</a:t>
            </a:r>
          </a:p>
          <a:p>
            <a:pPr lvl="2"/>
            <a:r>
              <a:rPr lang="en-CA" sz="2400" dirty="0" smtClean="0"/>
              <a:t>Simone de Beauvoir (1908-1986), </a:t>
            </a:r>
            <a:r>
              <a:rPr lang="en-CA" sz="2400" i="1" dirty="0" smtClean="0"/>
              <a:t>The Second Sex</a:t>
            </a:r>
            <a:r>
              <a:rPr lang="en-CA" sz="2400" dirty="0" smtClean="0"/>
              <a:t> (1949): pp. 32-33</a:t>
            </a:r>
          </a:p>
          <a:p>
            <a:pPr lvl="1"/>
            <a:r>
              <a:rPr lang="en-CA" i="1" dirty="0"/>
              <a:t>Education of Women</a:t>
            </a:r>
            <a:r>
              <a:rPr lang="en-CA" dirty="0"/>
              <a:t> (1674)</a:t>
            </a:r>
          </a:p>
          <a:p>
            <a:pPr lvl="1"/>
            <a:r>
              <a:rPr lang="en-CA" i="1" dirty="0" smtClean="0"/>
              <a:t>Excellence of Men </a:t>
            </a:r>
            <a:r>
              <a:rPr lang="en-CA" dirty="0" smtClean="0"/>
              <a:t>(1675)</a:t>
            </a:r>
            <a:endParaRPr lang="en-CA" i="1" dirty="0" smtClean="0"/>
          </a:p>
          <a:p>
            <a:pPr lvl="1"/>
            <a:endParaRPr lang="en-CA" i="1" dirty="0" smtClean="0"/>
          </a:p>
          <a:p>
            <a:endParaRPr lang="en-CA" dirty="0" smtClean="0"/>
          </a:p>
        </p:txBody>
      </p:sp>
    </p:spTree>
    <p:extLst>
      <p:ext uri="{BB962C8B-B14F-4D97-AF65-F5344CB8AC3E}">
        <p14:creationId xmlns:p14="http://schemas.microsoft.com/office/powerpoint/2010/main" val="1678965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a:bodyPr>
          <a:lstStyle/>
          <a:p>
            <a:r>
              <a:rPr lang="en-CA" sz="3200" i="1" dirty="0" smtClean="0"/>
              <a:t>Equality of the Two Sexes</a:t>
            </a:r>
            <a:endParaRPr lang="en-CA" sz="3200" i="1" dirty="0"/>
          </a:p>
        </p:txBody>
      </p:sp>
      <p:sp>
        <p:nvSpPr>
          <p:cNvPr id="3" name="Content Placeholder 2"/>
          <p:cNvSpPr>
            <a:spLocks noGrp="1"/>
          </p:cNvSpPr>
          <p:nvPr>
            <p:ph idx="1"/>
          </p:nvPr>
        </p:nvSpPr>
        <p:spPr>
          <a:xfrm>
            <a:off x="76200" y="838200"/>
            <a:ext cx="5486400" cy="5715000"/>
          </a:xfrm>
        </p:spPr>
        <p:txBody>
          <a:bodyPr>
            <a:normAutofit fontScale="92500" lnSpcReduction="10000"/>
          </a:bodyPr>
          <a:lstStyle/>
          <a:p>
            <a:r>
              <a:rPr lang="en-CA" dirty="0" smtClean="0"/>
              <a:t>origin of the concept of women’s inferiority to men: custom / prejudice (pp. 54-55)</a:t>
            </a:r>
          </a:p>
          <a:p>
            <a:r>
              <a:rPr lang="en-CA" dirty="0" smtClean="0"/>
              <a:t>supremacy of reason</a:t>
            </a:r>
          </a:p>
          <a:p>
            <a:r>
              <a:rPr lang="en-CA" dirty="0" smtClean="0"/>
              <a:t>“It is easy to see that the difference between the two sexes is limited to the body, since that is the only part used in the reproduction of humankind. Since the mind merely gives its consent, and does so in exactly the same ways in everyone, we can conclude that it has no sex” (p. 82)</a:t>
            </a:r>
            <a:endParaRPr lang="en-CA" dirty="0"/>
          </a:p>
        </p:txBody>
      </p:sp>
    </p:spTree>
    <p:extLst>
      <p:ext uri="{BB962C8B-B14F-4D97-AF65-F5344CB8AC3E}">
        <p14:creationId xmlns:p14="http://schemas.microsoft.com/office/powerpoint/2010/main" val="335373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a:bodyPr>
          <a:lstStyle/>
          <a:p>
            <a:r>
              <a:rPr lang="en-CA" sz="3200" i="1" dirty="0" smtClean="0"/>
              <a:t>Equality of the Two Sexes</a:t>
            </a:r>
            <a:endParaRPr lang="en-CA" sz="3200" i="1" dirty="0"/>
          </a:p>
        </p:txBody>
      </p:sp>
      <p:sp>
        <p:nvSpPr>
          <p:cNvPr id="3" name="Content Placeholder 2"/>
          <p:cNvSpPr>
            <a:spLocks noGrp="1"/>
          </p:cNvSpPr>
          <p:nvPr>
            <p:ph idx="1"/>
          </p:nvPr>
        </p:nvSpPr>
        <p:spPr>
          <a:xfrm>
            <a:off x="76200" y="838200"/>
            <a:ext cx="5943600" cy="5715000"/>
          </a:xfrm>
        </p:spPr>
        <p:txBody>
          <a:bodyPr>
            <a:normAutofit/>
          </a:bodyPr>
          <a:lstStyle/>
          <a:p>
            <a:r>
              <a:rPr lang="en-CA" dirty="0" smtClean="0"/>
              <a:t>the mind has no sex:  consequences: pp. 82-100</a:t>
            </a:r>
          </a:p>
          <a:p>
            <a:r>
              <a:rPr lang="en-CA" dirty="0" smtClean="0"/>
              <a:t>gender and power</a:t>
            </a:r>
          </a:p>
          <a:p>
            <a:pPr lvl="1"/>
            <a:r>
              <a:rPr lang="en-CA" dirty="0" smtClean="0"/>
              <a:t>“it is a popular </a:t>
            </a:r>
            <a:r>
              <a:rPr lang="en-CA" dirty="0" err="1" smtClean="0"/>
              <a:t>misonception</a:t>
            </a:r>
            <a:r>
              <a:rPr lang="en-CA" dirty="0" smtClean="0"/>
              <a:t> that learning is pointless for women because they have no access to the positions which are the reason for taking up study” (p. 94)</a:t>
            </a:r>
          </a:p>
          <a:p>
            <a:pPr lvl="1"/>
            <a:r>
              <a:rPr lang="en-CA" dirty="0" smtClean="0"/>
              <a:t>“public and high state office” (p. 96)</a:t>
            </a:r>
          </a:p>
          <a:p>
            <a:pPr lvl="1"/>
            <a:r>
              <a:rPr lang="en-CA" dirty="0" smtClean="0"/>
              <a:t>ecclesiastical office (p. 97)</a:t>
            </a:r>
          </a:p>
          <a:p>
            <a:r>
              <a:rPr lang="en-CA" dirty="0" smtClean="0"/>
              <a:t>“There is absolutely no reason to think that women are not as perfect as men” (p. 104).</a:t>
            </a:r>
          </a:p>
          <a:p>
            <a:pPr lvl="1"/>
            <a:endParaRPr lang="en-CA" dirty="0" smtClean="0"/>
          </a:p>
          <a:p>
            <a:pPr lvl="1"/>
            <a:endParaRPr lang="en-CA" dirty="0" smtClean="0"/>
          </a:p>
        </p:txBody>
      </p:sp>
    </p:spTree>
    <p:extLst>
      <p:ext uri="{BB962C8B-B14F-4D97-AF65-F5344CB8AC3E}">
        <p14:creationId xmlns:p14="http://schemas.microsoft.com/office/powerpoint/2010/main" val="3025276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6244</TotalTime>
  <Words>950</Words>
  <Application>Microsoft Office PowerPoint</Application>
  <PresentationFormat>On-screen Show (4:3)</PresentationFormat>
  <Paragraphs>75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Apex</vt:lpstr>
      <vt:lpstr>History 336</vt:lpstr>
      <vt:lpstr>François Poullain de la Barre:  Historical Context</vt:lpstr>
      <vt:lpstr>François Poullain de la Barre:  Historical Context</vt:lpstr>
      <vt:lpstr>François Poullain de la Barre:  Historical Context</vt:lpstr>
      <vt:lpstr>François Poullain de la Barre:  Historical Context</vt:lpstr>
      <vt:lpstr>François Poullain de la Barre (1647-1723)</vt:lpstr>
      <vt:lpstr>François Poullain de la Barre (1647-1723)</vt:lpstr>
      <vt:lpstr>Equality of the Two Sexes</vt:lpstr>
      <vt:lpstr>Equality of the Two Sexes</vt:lpstr>
      <vt:lpstr>Equality of the Two Sexes</vt:lpstr>
      <vt:lpstr>Equality of the Two Sexes</vt:lpstr>
      <vt:lpstr>Equality of the Two Sexes</vt:lpstr>
      <vt:lpstr>Equality of the Two Sexes</vt:lpstr>
      <vt:lpstr>Equality of the Two Sexes</vt:lpstr>
      <vt:lpstr>Of current interest</vt:lpstr>
      <vt:lpstr>Questions to consider for the rest of the course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Hilmar</dc:creator>
  <cp:lastModifiedBy>Hilmar</cp:lastModifiedBy>
  <cp:revision>151</cp:revision>
  <dcterms:created xsi:type="dcterms:W3CDTF">2006-08-16T00:00:00Z</dcterms:created>
  <dcterms:modified xsi:type="dcterms:W3CDTF">2013-03-18T17:38:58Z</dcterms:modified>
</cp:coreProperties>
</file>